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6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28C8-496D-423A-B2C0-DE680D76289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E048-FA57-4036-96E6-6E68E415FE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213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28C8-496D-423A-B2C0-DE680D76289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E048-FA57-4036-96E6-6E68E415FE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0752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28C8-496D-423A-B2C0-DE680D76289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E048-FA57-4036-96E6-6E68E415FE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0415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28C8-496D-423A-B2C0-DE680D76289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E048-FA57-4036-96E6-6E68E415FE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680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28C8-496D-423A-B2C0-DE680D76289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E048-FA57-4036-96E6-6E68E415FE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8359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28C8-496D-423A-B2C0-DE680D76289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E048-FA57-4036-96E6-6E68E415FE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2310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28C8-496D-423A-B2C0-DE680D76289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E048-FA57-4036-96E6-6E68E415FE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278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28C8-496D-423A-B2C0-DE680D76289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E048-FA57-4036-96E6-6E68E415FE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567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28C8-496D-423A-B2C0-DE680D76289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E048-FA57-4036-96E6-6E68E415FE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5443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28C8-496D-423A-B2C0-DE680D76289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E048-FA57-4036-96E6-6E68E415FE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7849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28C8-496D-423A-B2C0-DE680D76289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E048-FA57-4036-96E6-6E68E415FE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114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D28C8-496D-423A-B2C0-DE680D762893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AE048-FA57-4036-96E6-6E68E415FE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8733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F5F8505B-4976-4CA7-8510-E3A69FB485A4}"/>
              </a:ext>
            </a:extLst>
          </p:cNvPr>
          <p:cNvGrpSpPr/>
          <p:nvPr/>
        </p:nvGrpSpPr>
        <p:grpSpPr>
          <a:xfrm>
            <a:off x="500332" y="974785"/>
            <a:ext cx="8764437" cy="5782069"/>
            <a:chOff x="539553" y="1361823"/>
            <a:chExt cx="8208911" cy="5307537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BB58C20F-D4BD-4D62-8A68-265C5DEB0F55}"/>
                </a:ext>
              </a:extLst>
            </p:cNvPr>
            <p:cNvSpPr/>
            <p:nvPr/>
          </p:nvSpPr>
          <p:spPr bwMode="auto">
            <a:xfrm>
              <a:off x="539553" y="1361823"/>
              <a:ext cx="8208911" cy="5307537"/>
            </a:xfrm>
            <a:prstGeom prst="rect">
              <a:avLst/>
            </a:prstGeom>
            <a:solidFill>
              <a:schemeClr val="accent1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HG丸ｺﾞｼｯｸM-PRO" pitchFamily="49" charset="-128"/>
                <a:cs typeface="+mn-cs"/>
              </a:endParaRP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4C2D7E58-3471-463B-BE17-19A8C67CC12B}"/>
                </a:ext>
              </a:extLst>
            </p:cNvPr>
            <p:cNvSpPr/>
            <p:nvPr/>
          </p:nvSpPr>
          <p:spPr bwMode="auto">
            <a:xfrm>
              <a:off x="682874" y="2060749"/>
              <a:ext cx="1440855" cy="3456484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HG丸ｺﾞｼｯｸM-PRO" pitchFamily="49" charset="-128"/>
                <a:cs typeface="+mn-cs"/>
              </a:endParaRP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66F8F560-6E90-4884-8A1F-C1315102437A}"/>
                </a:ext>
              </a:extLst>
            </p:cNvPr>
            <p:cNvSpPr/>
            <p:nvPr/>
          </p:nvSpPr>
          <p:spPr bwMode="auto">
            <a:xfrm>
              <a:off x="2241883" y="2053009"/>
              <a:ext cx="1440855" cy="1721343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HG丸ｺﾞｼｯｸM-PRO" pitchFamily="49" charset="-128"/>
                <a:cs typeface="+mn-cs"/>
              </a:endParaRP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9BDF2F53-721D-4CA1-927E-3D8B81A0ED08}"/>
                </a:ext>
              </a:extLst>
            </p:cNvPr>
            <p:cNvSpPr/>
            <p:nvPr/>
          </p:nvSpPr>
          <p:spPr bwMode="auto">
            <a:xfrm>
              <a:off x="2241883" y="3795890"/>
              <a:ext cx="1440855" cy="1721343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HG丸ｺﾞｼｯｸM-PRO" pitchFamily="49" charset="-128"/>
                <a:cs typeface="+mn-cs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ED959009-94D6-469B-B491-7D6909361E10}"/>
                </a:ext>
              </a:extLst>
            </p:cNvPr>
            <p:cNvSpPr/>
            <p:nvPr/>
          </p:nvSpPr>
          <p:spPr bwMode="auto">
            <a:xfrm>
              <a:off x="5622247" y="2046110"/>
              <a:ext cx="1440855" cy="1721343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HG丸ｺﾞｼｯｸM-PRO" pitchFamily="49" charset="-128"/>
                <a:cs typeface="+mn-cs"/>
              </a:endParaRP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ABDE1F65-6430-451A-867F-68ADB8BEA742}"/>
                </a:ext>
              </a:extLst>
            </p:cNvPr>
            <p:cNvSpPr/>
            <p:nvPr/>
          </p:nvSpPr>
          <p:spPr bwMode="auto">
            <a:xfrm>
              <a:off x="5622248" y="3788991"/>
              <a:ext cx="1440855" cy="1721343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HG丸ｺﾞｼｯｸM-PRO" pitchFamily="49" charset="-128"/>
                <a:cs typeface="+mn-cs"/>
              </a:endParaRP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A9CA5BC7-9B58-40A1-BA33-B9CFFBEC5977}"/>
                </a:ext>
              </a:extLst>
            </p:cNvPr>
            <p:cNvSpPr/>
            <p:nvPr/>
          </p:nvSpPr>
          <p:spPr bwMode="auto">
            <a:xfrm>
              <a:off x="3779568" y="2046110"/>
              <a:ext cx="1728192" cy="3456484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HG丸ｺﾞｼｯｸM-PRO" pitchFamily="49" charset="-128"/>
                <a:cs typeface="+mn-cs"/>
              </a:endParaRPr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57D108D8-DCF9-48BD-B6D5-3789A362D6E8}"/>
                </a:ext>
              </a:extLst>
            </p:cNvPr>
            <p:cNvSpPr/>
            <p:nvPr/>
          </p:nvSpPr>
          <p:spPr bwMode="auto">
            <a:xfrm>
              <a:off x="7164115" y="2053009"/>
              <a:ext cx="1440855" cy="3456484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HG丸ｺﾞｼｯｸM-PRO" pitchFamily="49" charset="-128"/>
                <a:cs typeface="+mn-cs"/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6E8105A5-81BF-4FCD-853E-7006F44DACD8}"/>
                </a:ext>
              </a:extLst>
            </p:cNvPr>
            <p:cNvSpPr txBox="1"/>
            <p:nvPr/>
          </p:nvSpPr>
          <p:spPr>
            <a:xfrm>
              <a:off x="4186487" y="2132857"/>
              <a:ext cx="787460" cy="369332"/>
            </a:xfrm>
            <a:prstGeom prst="rect">
              <a:avLst/>
            </a:prstGeom>
            <a:noFill/>
            <a:ln>
              <a:solidFill>
                <a:schemeClr val="tx2">
                  <a:lumMod val="50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Value</a:t>
              </a:r>
              <a:endPara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C7EA468A-D764-4B0F-A2C5-036A57D831AA}"/>
                </a:ext>
              </a:extLst>
            </p:cNvPr>
            <p:cNvSpPr txBox="1"/>
            <p:nvPr/>
          </p:nvSpPr>
          <p:spPr>
            <a:xfrm>
              <a:off x="2372146" y="2132857"/>
              <a:ext cx="1210588" cy="369332"/>
            </a:xfrm>
            <a:prstGeom prst="rect">
              <a:avLst/>
            </a:prstGeom>
            <a:noFill/>
            <a:ln>
              <a:solidFill>
                <a:schemeClr val="tx2">
                  <a:lumMod val="50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Activities</a:t>
              </a:r>
              <a:endPara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487C7C51-C77E-4E0C-BB54-23E19C08A909}"/>
                </a:ext>
              </a:extLst>
            </p:cNvPr>
            <p:cNvSpPr txBox="1"/>
            <p:nvPr/>
          </p:nvSpPr>
          <p:spPr>
            <a:xfrm>
              <a:off x="901767" y="2132857"/>
              <a:ext cx="992579" cy="369332"/>
            </a:xfrm>
            <a:prstGeom prst="rect">
              <a:avLst/>
            </a:prstGeom>
            <a:noFill/>
            <a:ln>
              <a:solidFill>
                <a:schemeClr val="tx2">
                  <a:lumMod val="50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Partner</a:t>
              </a:r>
              <a:endPara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310304BF-046E-4A83-8AE3-0DA3C98D881D}"/>
                </a:ext>
              </a:extLst>
            </p:cNvPr>
            <p:cNvSpPr txBox="1"/>
            <p:nvPr/>
          </p:nvSpPr>
          <p:spPr>
            <a:xfrm>
              <a:off x="5824345" y="2132857"/>
              <a:ext cx="1090363" cy="369332"/>
            </a:xfrm>
            <a:prstGeom prst="rect">
              <a:avLst/>
            </a:prstGeom>
            <a:noFill/>
            <a:ln>
              <a:solidFill>
                <a:schemeClr val="tx2">
                  <a:lumMod val="50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Relation</a:t>
              </a:r>
              <a:endPara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38E07E91-BE0A-43A5-A6D7-02A1DA6A6335}"/>
                </a:ext>
              </a:extLst>
            </p:cNvPr>
            <p:cNvSpPr txBox="1"/>
            <p:nvPr/>
          </p:nvSpPr>
          <p:spPr>
            <a:xfrm>
              <a:off x="7233008" y="2132857"/>
              <a:ext cx="1261884" cy="369332"/>
            </a:xfrm>
            <a:prstGeom prst="rect">
              <a:avLst/>
            </a:prstGeom>
            <a:noFill/>
            <a:ln>
              <a:solidFill>
                <a:schemeClr val="tx2">
                  <a:lumMod val="50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Customer</a:t>
              </a:r>
              <a:endPara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E15AC61C-4CA8-4B1A-9D45-3B3C5F5105D9}"/>
                </a:ext>
              </a:extLst>
            </p:cNvPr>
            <p:cNvSpPr txBox="1"/>
            <p:nvPr/>
          </p:nvSpPr>
          <p:spPr>
            <a:xfrm>
              <a:off x="2273564" y="3856247"/>
              <a:ext cx="1386918" cy="369332"/>
            </a:xfrm>
            <a:prstGeom prst="rect">
              <a:avLst/>
            </a:prstGeom>
            <a:noFill/>
            <a:ln>
              <a:solidFill>
                <a:schemeClr val="tx2">
                  <a:lumMod val="50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Resources</a:t>
              </a:r>
              <a:endPara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BF0B53BD-B152-4073-9CAA-407F073C42BA}"/>
                </a:ext>
              </a:extLst>
            </p:cNvPr>
            <p:cNvSpPr txBox="1"/>
            <p:nvPr/>
          </p:nvSpPr>
          <p:spPr>
            <a:xfrm>
              <a:off x="5795088" y="3854200"/>
              <a:ext cx="1095172" cy="369332"/>
            </a:xfrm>
            <a:prstGeom prst="rect">
              <a:avLst/>
            </a:prstGeom>
            <a:noFill/>
            <a:ln>
              <a:solidFill>
                <a:schemeClr val="tx2">
                  <a:lumMod val="50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Channel</a:t>
              </a:r>
              <a:endPara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1F71AC9A-DF3D-46A4-805F-14A1FF0EF94E}"/>
                </a:ext>
              </a:extLst>
            </p:cNvPr>
            <p:cNvSpPr/>
            <p:nvPr/>
          </p:nvSpPr>
          <p:spPr bwMode="auto">
            <a:xfrm>
              <a:off x="682874" y="5661249"/>
              <a:ext cx="3889127" cy="85930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HG丸ｺﾞｼｯｸM-PRO" pitchFamily="49" charset="-128"/>
                <a:cs typeface="+mn-cs"/>
              </a:endParaRPr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B3BF945E-A0DE-4A9D-95B8-D0E66A97B46D}"/>
                </a:ext>
              </a:extLst>
            </p:cNvPr>
            <p:cNvSpPr/>
            <p:nvPr/>
          </p:nvSpPr>
          <p:spPr bwMode="auto">
            <a:xfrm>
              <a:off x="4715322" y="5661249"/>
              <a:ext cx="3889127" cy="85930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HG丸ｺﾞｼｯｸM-PRO" pitchFamily="49" charset="-128"/>
                <a:cs typeface="+mn-cs"/>
              </a:endParaRP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658E9B48-B679-4D89-87F9-E1AE9BB14102}"/>
                </a:ext>
              </a:extLst>
            </p:cNvPr>
            <p:cNvSpPr txBox="1"/>
            <p:nvPr/>
          </p:nvSpPr>
          <p:spPr>
            <a:xfrm>
              <a:off x="704597" y="5705855"/>
              <a:ext cx="697627" cy="369332"/>
            </a:xfrm>
            <a:prstGeom prst="rect">
              <a:avLst/>
            </a:prstGeom>
            <a:noFill/>
            <a:ln>
              <a:solidFill>
                <a:schemeClr val="tx2">
                  <a:lumMod val="50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Cost</a:t>
              </a:r>
              <a:endPara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FCCA20E0-B3A5-4641-AC37-D7C9D6DA94D5}"/>
                </a:ext>
              </a:extLst>
            </p:cNvPr>
            <p:cNvSpPr txBox="1"/>
            <p:nvPr/>
          </p:nvSpPr>
          <p:spPr>
            <a:xfrm>
              <a:off x="7405479" y="5705855"/>
              <a:ext cx="1172116" cy="369332"/>
            </a:xfrm>
            <a:prstGeom prst="rect">
              <a:avLst/>
            </a:prstGeom>
            <a:noFill/>
            <a:ln>
              <a:solidFill>
                <a:schemeClr val="tx2">
                  <a:lumMod val="50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Monetize</a:t>
              </a:r>
              <a:endPara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8ABEF4C6-A37F-4765-9DDE-C28054B0182B}"/>
                </a:ext>
              </a:extLst>
            </p:cNvPr>
            <p:cNvSpPr txBox="1"/>
            <p:nvPr/>
          </p:nvSpPr>
          <p:spPr>
            <a:xfrm>
              <a:off x="3803300" y="3356060"/>
              <a:ext cx="1771639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顧客への</a:t>
              </a:r>
              <a:endPara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提供価値は？</a:t>
              </a:r>
              <a:endPara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（新規実現、効率化、</a:t>
              </a:r>
              <a:endPara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コスト低下・・）</a:t>
              </a:r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8EDD69F8-00F6-46E6-B5BC-4D54FAC98431}"/>
                </a:ext>
              </a:extLst>
            </p:cNvPr>
            <p:cNvSpPr txBox="1"/>
            <p:nvPr/>
          </p:nvSpPr>
          <p:spPr>
            <a:xfrm>
              <a:off x="7343367" y="3427045"/>
              <a:ext cx="108234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顧客は誰？</a:t>
              </a:r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D3BAD9F1-C700-40DD-88B5-8FF6CB4EC293}"/>
                </a:ext>
              </a:extLst>
            </p:cNvPr>
            <p:cNvSpPr txBox="1"/>
            <p:nvPr/>
          </p:nvSpPr>
          <p:spPr>
            <a:xfrm>
              <a:off x="5757048" y="4464996"/>
              <a:ext cx="126188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提供方法は？</a:t>
              </a:r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158B6191-C661-4723-84D1-C5820BF317D6}"/>
                </a:ext>
              </a:extLst>
            </p:cNvPr>
            <p:cNvSpPr txBox="1"/>
            <p:nvPr/>
          </p:nvSpPr>
          <p:spPr>
            <a:xfrm>
              <a:off x="5677705" y="2993528"/>
              <a:ext cx="144142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関係構築法は？</a:t>
              </a:r>
              <a:endPara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価値訴求法は？</a:t>
              </a:r>
            </a:p>
          </p:txBody>
        </p: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99FE5E3D-6772-4BBB-B30B-392CC4D0501A}"/>
                </a:ext>
              </a:extLst>
            </p:cNvPr>
            <p:cNvSpPr txBox="1"/>
            <p:nvPr/>
          </p:nvSpPr>
          <p:spPr>
            <a:xfrm>
              <a:off x="2254398" y="2729074"/>
              <a:ext cx="1431802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価値提供の為に</a:t>
              </a:r>
              <a:endPara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必要な活動</a:t>
              </a:r>
              <a:endPara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（技術検証、</a:t>
              </a:r>
              <a:endPara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制度改正？・・）</a:t>
              </a:r>
              <a:endPara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7DC5271-8FF0-43FC-9F17-26242806FF36}"/>
                </a:ext>
              </a:extLst>
            </p:cNvPr>
            <p:cNvSpPr txBox="1"/>
            <p:nvPr/>
          </p:nvSpPr>
          <p:spPr>
            <a:xfrm>
              <a:off x="2142213" y="4459619"/>
              <a:ext cx="1640194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価値提供の</a:t>
              </a:r>
              <a:endPara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リソース？</a:t>
              </a:r>
              <a:endPara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（技術・ノウハウ・・）</a:t>
              </a:r>
              <a:endPara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5FC50534-DD7B-4DD0-85A9-6E3FEC130568}"/>
                </a:ext>
              </a:extLst>
            </p:cNvPr>
            <p:cNvSpPr txBox="1"/>
            <p:nvPr/>
          </p:nvSpPr>
          <p:spPr>
            <a:xfrm>
              <a:off x="735473" y="3356060"/>
              <a:ext cx="135646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必要とする</a:t>
              </a:r>
              <a:endPara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パートナーは？</a:t>
              </a:r>
              <a:endPara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AF6E8BB8-91A2-45B0-8B40-15438F2EF947}"/>
                </a:ext>
              </a:extLst>
            </p:cNvPr>
            <p:cNvSpPr txBox="1"/>
            <p:nvPr/>
          </p:nvSpPr>
          <p:spPr>
            <a:xfrm>
              <a:off x="5533798" y="5963439"/>
              <a:ext cx="161775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収益の上げ方は？</a:t>
              </a:r>
              <a:endPara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2C511717-57EB-481A-9D8A-CF699389580E}"/>
                </a:ext>
              </a:extLst>
            </p:cNvPr>
            <p:cNvSpPr txBox="1"/>
            <p:nvPr/>
          </p:nvSpPr>
          <p:spPr>
            <a:xfrm>
              <a:off x="1911882" y="5963439"/>
              <a:ext cx="186621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価値提供のコストは？</a:t>
              </a:r>
              <a:endPara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05C8C604-6B8B-41DE-9E82-AC1031FFEE2A}"/>
                </a:ext>
              </a:extLst>
            </p:cNvPr>
            <p:cNvSpPr/>
            <p:nvPr/>
          </p:nvSpPr>
          <p:spPr bwMode="auto">
            <a:xfrm>
              <a:off x="692743" y="1445962"/>
              <a:ext cx="7921573" cy="54287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HG丸ｺﾞｼｯｸM-PRO" pitchFamily="49" charset="-128"/>
                <a:cs typeface="+mn-cs"/>
              </a:endParaRPr>
            </a:p>
          </p:txBody>
        </p: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E8199783-E2F8-46DB-BF11-7A600450D07B}"/>
                </a:ext>
              </a:extLst>
            </p:cNvPr>
            <p:cNvSpPr txBox="1"/>
            <p:nvPr/>
          </p:nvSpPr>
          <p:spPr>
            <a:xfrm>
              <a:off x="971600" y="1547500"/>
              <a:ext cx="7437859" cy="369332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メイリオ" panose="020B0604030504040204" pitchFamily="50" charset="-128"/>
                  <a:cs typeface="+mn-cs"/>
                </a:rPr>
                <a:t>Solution</a:t>
              </a: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メイリオ" panose="020B0604030504040204" pitchFamily="50" charset="-128"/>
                  <a:cs typeface="+mn-cs"/>
                </a:rPr>
                <a:t>：</a:t>
              </a:r>
              <a:r>
                <a:rPr kumimoji="1" lang="ja-JP" alt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　　　　　　　　　　　　　　　　　　　　　　　　</a:t>
              </a:r>
            </a:p>
          </p:txBody>
        </p:sp>
      </p:grpSp>
      <p:cxnSp>
        <p:nvCxnSpPr>
          <p:cNvPr id="36" name="直線コネクタ 35"/>
          <p:cNvCxnSpPr/>
          <p:nvPr/>
        </p:nvCxnSpPr>
        <p:spPr>
          <a:xfrm>
            <a:off x="246156" y="658740"/>
            <a:ext cx="9413688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/>
          <p:cNvSpPr/>
          <p:nvPr/>
        </p:nvSpPr>
        <p:spPr>
          <a:xfrm>
            <a:off x="333675" y="149823"/>
            <a:ext cx="87486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想定環境説明資料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8435282" y="208289"/>
            <a:ext cx="1247457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j-lt"/>
              </a:rPr>
              <a:t>提出書類　</a:t>
            </a:r>
            <a:r>
              <a:rPr kumimoji="1" lang="en-US" altLang="ja-JP" sz="1200" dirty="0">
                <a:latin typeface="+mj-lt"/>
              </a:rPr>
              <a:t>No.</a:t>
            </a:r>
            <a:r>
              <a:rPr kumimoji="1" lang="en-US" altLang="ja-JP" sz="1200" dirty="0"/>
              <a:t>2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076258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101</Words>
  <PresentationFormat>A4 210 x 297 mm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2022-03-11T07:54:25Z</dcterms:created>
  <dcterms:modified xsi:type="dcterms:W3CDTF">2026-03-31T08:53:01Z</dcterms:modified>
</cp:coreProperties>
</file>